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58" r:id="rId2"/>
    <p:sldId id="257" r:id="rId3"/>
    <p:sldId id="267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1" r:id="rId14"/>
    <p:sldId id="282" r:id="rId15"/>
    <p:sldId id="280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70" r:id="rId24"/>
    <p:sldId id="268" r:id="rId25"/>
    <p:sldId id="269" r:id="rId26"/>
    <p:sldId id="260" r:id="rId27"/>
    <p:sldId id="261" r:id="rId28"/>
    <p:sldId id="262" r:id="rId29"/>
    <p:sldId id="263" r:id="rId30"/>
    <p:sldId id="266" r:id="rId31"/>
    <p:sldId id="256" r:id="rId3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16" autoAdjust="0"/>
    <p:restoredTop sz="94599" autoAdjust="0"/>
  </p:normalViewPr>
  <p:slideViewPr>
    <p:cSldViewPr>
      <p:cViewPr>
        <p:scale>
          <a:sx n="150" d="100"/>
          <a:sy n="150" d="100"/>
        </p:scale>
        <p:origin x="1242" y="-75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77D14C5-CED9-4CFC-B338-DFB0C8090B9F}">
      <dgm:prSet phldrT="[Text]"/>
      <dgm:spPr/>
      <dgm:t>
        <a:bodyPr/>
        <a:lstStyle/>
        <a:p>
          <a:r>
            <a:rPr lang="en-US"/>
            <a:t>Group A</a:t>
          </a:r>
          <a:endParaRPr lang="en-US" dirty="0"/>
        </a:p>
      </dgm:t>
      <dgm:extLst/>
    </dgm:pt>
    <dgm:pt modelId="{92DFCBC7-BC14-4697-8ECD-BF0D5B1EDA3B}" type="parTrans" cxnId="{7D461F02-AB37-447A-AC6B-D31C4D2EC6A9}">
      <dgm:prSet/>
      <dgm:spPr/>
      <dgm:t>
        <a:bodyPr/>
        <a:lstStyle/>
        <a:p>
          <a:endParaRPr lang="en-US"/>
        </a:p>
      </dgm:t>
    </dgm:pt>
    <dgm:pt modelId="{87E3C0DB-7BEE-424E-8E11-B838D238D595}" type="sibTrans" cxnId="{7D461F02-AB37-447A-AC6B-D31C4D2EC6A9}">
      <dgm:prSet/>
      <dgm:spPr/>
      <dgm:t>
        <a:bodyPr/>
        <a:lstStyle/>
        <a:p>
          <a:endParaRPr lang="en-US"/>
        </a:p>
      </dgm:t>
    </dgm:pt>
    <dgm:pt modelId="{C111C18A-FD96-4E63-821A-54D70D8DC65F}">
      <dgm:prSet phldrT="[Text]"/>
      <dgm:spPr/>
      <dgm:t>
        <a:bodyPr/>
        <a:lstStyle/>
        <a:p>
          <a:r>
            <a:rPr lang="en-US" dirty="0"/>
            <a:t>Task 1</a:t>
          </a:r>
        </a:p>
      </dgm:t>
    </dgm:pt>
    <dgm:pt modelId="{83BE74EF-FAB4-45A2-BBED-7CD5259AB210}" type="parTrans" cxnId="{FFD8B471-C98F-4DB5-8DE3-2AB7E896ADD5}">
      <dgm:prSet/>
      <dgm:spPr/>
      <dgm:t>
        <a:bodyPr/>
        <a:lstStyle/>
        <a:p>
          <a:endParaRPr lang="en-US"/>
        </a:p>
      </dgm:t>
    </dgm:pt>
    <dgm:pt modelId="{B4F34DE2-2DAE-4F88-8C78-BD8892EBF4FF}" type="sibTrans" cxnId="{FFD8B471-C98F-4DB5-8DE3-2AB7E896ADD5}">
      <dgm:prSet/>
      <dgm:spPr/>
      <dgm:t>
        <a:bodyPr/>
        <a:lstStyle/>
        <a:p>
          <a:endParaRPr lang="en-US"/>
        </a:p>
      </dgm:t>
    </dgm:pt>
    <dgm:pt modelId="{33EAD35F-38F2-4CB7-9A6D-B04FFD8A51FD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81FE7DB1-4BFC-4407-80A9-E5514E94C61D}" type="parTrans" cxnId="{FAC3D40F-8E66-452D-9CA4-C2871F2D10EF}">
      <dgm:prSet/>
      <dgm:spPr/>
      <dgm:t>
        <a:bodyPr/>
        <a:lstStyle/>
        <a:p>
          <a:endParaRPr lang="en-US"/>
        </a:p>
      </dgm:t>
    </dgm:pt>
    <dgm:pt modelId="{4B66B839-1910-459B-92B2-14846EBA7A70}" type="sibTrans" cxnId="{FAC3D40F-8E66-452D-9CA4-C2871F2D10EF}">
      <dgm:prSet/>
      <dgm:spPr/>
      <dgm:t>
        <a:bodyPr/>
        <a:lstStyle/>
        <a:p>
          <a:endParaRPr lang="en-US"/>
        </a:p>
      </dgm:t>
    </dgm:pt>
    <dgm:pt modelId="{3C67E77D-62FA-499D-B5E6-E79A091C5267}">
      <dgm:prSet phldrT="[Text]"/>
      <dgm:spPr/>
      <dgm:t>
        <a:bodyPr/>
        <a:lstStyle/>
        <a:p>
          <a:r>
            <a:rPr lang="en-US" dirty="0"/>
            <a:t>Group B</a:t>
          </a:r>
        </a:p>
      </dgm:t>
    </dgm:pt>
    <dgm:pt modelId="{5337D229-E330-4525-B0FA-14EC5A80604A}" type="parTrans" cxnId="{32AA6160-4426-4C4D-93AE-E2F474E37AD9}">
      <dgm:prSet/>
      <dgm:spPr/>
      <dgm:t>
        <a:bodyPr/>
        <a:lstStyle/>
        <a:p>
          <a:endParaRPr lang="en-US"/>
        </a:p>
      </dgm:t>
    </dgm:pt>
    <dgm:pt modelId="{C056AC5D-B04E-4376-A1CB-3EAB7BE5AF5B}" type="sibTrans" cxnId="{32AA6160-4426-4C4D-93AE-E2F474E37AD9}">
      <dgm:prSet/>
      <dgm:spPr/>
      <dgm:t>
        <a:bodyPr/>
        <a:lstStyle/>
        <a:p>
          <a:endParaRPr lang="en-US"/>
        </a:p>
      </dgm:t>
    </dgm:pt>
    <dgm:pt modelId="{D6510970-8F9C-4B45-A0F3-6ACB9AA76D40}">
      <dgm:prSet phldrT="[Text]"/>
      <dgm:spPr/>
      <dgm:t>
        <a:bodyPr/>
        <a:lstStyle/>
        <a:p>
          <a:r>
            <a:rPr lang="en-US" dirty="0"/>
            <a:t>Task 1</a:t>
          </a:r>
        </a:p>
      </dgm:t>
    </dgm:pt>
    <dgm:pt modelId="{7A9FC291-2B6A-4475-8B09-917F9F09E3AB}" type="parTrans" cxnId="{C6E7222A-5F84-456A-9806-D51868FAF8A9}">
      <dgm:prSet/>
      <dgm:spPr/>
      <dgm:t>
        <a:bodyPr/>
        <a:lstStyle/>
        <a:p>
          <a:endParaRPr lang="en-US"/>
        </a:p>
      </dgm:t>
    </dgm:pt>
    <dgm:pt modelId="{4B87F32C-3630-48F2-9114-4262C0BEEA9E}" type="sibTrans" cxnId="{C6E7222A-5F84-456A-9806-D51868FAF8A9}">
      <dgm:prSet/>
      <dgm:spPr/>
      <dgm:t>
        <a:bodyPr/>
        <a:lstStyle/>
        <a:p>
          <a:endParaRPr lang="en-US"/>
        </a:p>
      </dgm:t>
    </dgm:pt>
    <dgm:pt modelId="{709ED9DC-E391-4C6C-B788-93F1C2EFB6FD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B5FA6CF0-E0A0-46A0-93C9-B722B31A8A9C}" type="parTrans" cxnId="{78E3C3B3-FD19-41A6-A9CC-BB3375A6FF81}">
      <dgm:prSet/>
      <dgm:spPr/>
      <dgm:t>
        <a:bodyPr/>
        <a:lstStyle/>
        <a:p>
          <a:endParaRPr lang="en-US"/>
        </a:p>
      </dgm:t>
    </dgm:pt>
    <dgm:pt modelId="{F3C03C29-D7FF-4D61-8D75-8B75B2F589EC}" type="sibTrans" cxnId="{78E3C3B3-FD19-41A6-A9CC-BB3375A6FF81}">
      <dgm:prSet/>
      <dgm:spPr/>
      <dgm:t>
        <a:bodyPr/>
        <a:lstStyle/>
        <a:p>
          <a:endParaRPr lang="en-US"/>
        </a:p>
      </dgm:t>
    </dgm:pt>
    <dgm:pt modelId="{CC6B7442-0B72-4EF2-9F13-1325B51AFF9F}">
      <dgm:prSet phldrT="[Text]"/>
      <dgm:spPr/>
      <dgm:t>
        <a:bodyPr/>
        <a:lstStyle/>
        <a:p>
          <a:r>
            <a:rPr lang="en-US" dirty="0"/>
            <a:t>Group C</a:t>
          </a:r>
        </a:p>
      </dgm:t>
    </dgm:pt>
    <dgm:pt modelId="{E3D139E0-5DC2-4F8E-9F8F-B3F0EBCD4689}" type="parTrans" cxnId="{102D6D4D-90C9-40F4-A001-35DCC329B127}">
      <dgm:prSet/>
      <dgm:spPr/>
      <dgm:t>
        <a:bodyPr/>
        <a:lstStyle/>
        <a:p>
          <a:endParaRPr lang="en-US"/>
        </a:p>
      </dgm:t>
    </dgm:pt>
    <dgm:pt modelId="{FF80E1BA-0D6F-4EE8-9640-892A5897DBCD}" type="sibTrans" cxnId="{102D6D4D-90C9-40F4-A001-35DCC329B127}">
      <dgm:prSet/>
      <dgm:spPr/>
      <dgm:t>
        <a:bodyPr/>
        <a:lstStyle/>
        <a:p>
          <a:endParaRPr lang="en-US"/>
        </a:p>
      </dgm:t>
    </dgm:pt>
    <dgm:pt modelId="{FE0A3CAE-D039-42F2-AF12-1E6F6793A633}">
      <dgm:prSet phldrT="[Text]"/>
      <dgm:spPr/>
      <dgm:t>
        <a:bodyPr/>
        <a:lstStyle/>
        <a:p>
          <a:r>
            <a:rPr lang="en-US" dirty="0"/>
            <a:t>Task 1</a:t>
          </a:r>
        </a:p>
      </dgm:t>
    </dgm:pt>
    <dgm:pt modelId="{7E2ED2D1-AFF4-4DED-BB53-30A310825CE2}" type="parTrans" cxnId="{A6FB3C49-AB75-4315-BB6B-886AA454F16F}">
      <dgm:prSet/>
      <dgm:spPr/>
      <dgm:t>
        <a:bodyPr/>
        <a:lstStyle/>
        <a:p>
          <a:endParaRPr lang="en-US"/>
        </a:p>
      </dgm:t>
    </dgm:pt>
    <dgm:pt modelId="{417BDEF2-191B-4000-BDE8-D3D22A51FCF3}" type="sibTrans" cxnId="{A6FB3C49-AB75-4315-BB6B-886AA454F16F}">
      <dgm:prSet/>
      <dgm:spPr/>
      <dgm:t>
        <a:bodyPr/>
        <a:lstStyle/>
        <a:p>
          <a:endParaRPr 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9DD881E-A532-414B-870C-8ADE2076F78C}" type="pres">
      <dgm:prSet presAssocID="{477D14C5-CED9-4CFC-B338-DFB0C8090B9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D5F6E02-AD43-4E7A-935B-DDF5D6C74800}" type="pres">
      <dgm:prSet presAssocID="{477D14C5-CED9-4CFC-B338-DFB0C8090B9F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203336-F3DE-4B3A-BCF4-0F68C23AC2BB}" type="pres">
      <dgm:prSet presAssocID="{3C67E77D-62FA-499D-B5E6-E79A091C526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2956A5-ADC8-4959-B856-589B9D9B9635}" type="pres">
      <dgm:prSet presAssocID="{3C67E77D-62FA-499D-B5E6-E79A091C5267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4CB5D5-837D-47FC-9E42-A26D800BC695}" type="pres">
      <dgm:prSet presAssocID="{CC6B7442-0B72-4EF2-9F13-1325B51AFF9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B7B17B-8600-44B0-B235-389E5D71D804}" type="pres">
      <dgm:prSet presAssocID="{CC6B7442-0B72-4EF2-9F13-1325B51AFF9F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7AD0085-41E8-4E29-BBED-9D1036577237}" type="presOf" srcId="{C111C18A-FD96-4E63-821A-54D70D8DC65F}" destId="{CD5F6E02-AD43-4E7A-935B-DDF5D6C74800}" srcOrd="0" destOrd="0" presId="urn:microsoft.com/office/officeart/2005/8/layout/vList2"/>
    <dgm:cxn modelId="{A677E445-9D5B-4C26-A5C5-42BF01249F61}" type="presOf" srcId="{709ED9DC-E391-4C6C-B788-93F1C2EFB6FD}" destId="{782956A5-ADC8-4959-B856-589B9D9B9635}" srcOrd="0" destOrd="1" presId="urn:microsoft.com/office/officeart/2005/8/layout/vList2"/>
    <dgm:cxn modelId="{FFD8B471-C98F-4DB5-8DE3-2AB7E896ADD5}" srcId="{477D14C5-CED9-4CFC-B338-DFB0C8090B9F}" destId="{C111C18A-FD96-4E63-821A-54D70D8DC65F}" srcOrd="0" destOrd="0" parTransId="{83BE74EF-FAB4-45A2-BBED-7CD5259AB210}" sibTransId="{B4F34DE2-2DAE-4F88-8C78-BD8892EBF4FF}"/>
    <dgm:cxn modelId="{85B80D8C-EBB2-4A80-BB6C-93E30B69F4BB}" type="presOf" srcId="{33EAD35F-38F2-4CB7-9A6D-B04FFD8A51FD}" destId="{CD5F6E02-AD43-4E7A-935B-DDF5D6C74800}" srcOrd="0" destOrd="1" presId="urn:microsoft.com/office/officeart/2005/8/layout/vList2"/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32AA6160-4426-4C4D-93AE-E2F474E37AD9}" srcId="{90119837-5B71-4D44-BB01-DB0B084933C8}" destId="{3C67E77D-62FA-499D-B5E6-E79A091C5267}" srcOrd="1" destOrd="0" parTransId="{5337D229-E330-4525-B0FA-14EC5A80604A}" sibTransId="{C056AC5D-B04E-4376-A1CB-3EAB7BE5AF5B}"/>
    <dgm:cxn modelId="{AB09493F-37CB-481D-BE1C-7A521AC3963B}" type="presOf" srcId="{477D14C5-CED9-4CFC-B338-DFB0C8090B9F}" destId="{A9DD881E-A532-414B-870C-8ADE2076F78C}" srcOrd="0" destOrd="0" presId="urn:microsoft.com/office/officeart/2005/8/layout/vList2"/>
    <dgm:cxn modelId="{A6FB3C49-AB75-4315-BB6B-886AA454F16F}" srcId="{CC6B7442-0B72-4EF2-9F13-1325B51AFF9F}" destId="{FE0A3CAE-D039-42F2-AF12-1E6F6793A633}" srcOrd="0" destOrd="0" parTransId="{7E2ED2D1-AFF4-4DED-BB53-30A310825CE2}" sibTransId="{417BDEF2-191B-4000-BDE8-D3D22A51FCF3}"/>
    <dgm:cxn modelId="{78E3C3B3-FD19-41A6-A9CC-BB3375A6FF81}" srcId="{3C67E77D-62FA-499D-B5E6-E79A091C5267}" destId="{709ED9DC-E391-4C6C-B788-93F1C2EFB6FD}" srcOrd="1" destOrd="0" parTransId="{B5FA6CF0-E0A0-46A0-93C9-B722B31A8A9C}" sibTransId="{F3C03C29-D7FF-4D61-8D75-8B75B2F589EC}"/>
    <dgm:cxn modelId="{DC6E05B4-83E9-4C3F-9822-9E1D41C41D9E}" type="presOf" srcId="{CC6B7442-0B72-4EF2-9F13-1325B51AFF9F}" destId="{D64CB5D5-837D-47FC-9E42-A26D800BC695}" srcOrd="0" destOrd="0" presId="urn:microsoft.com/office/officeart/2005/8/layout/vList2"/>
    <dgm:cxn modelId="{FAC3D40F-8E66-452D-9CA4-C2871F2D10EF}" srcId="{477D14C5-CED9-4CFC-B338-DFB0C8090B9F}" destId="{33EAD35F-38F2-4CB7-9A6D-B04FFD8A51FD}" srcOrd="1" destOrd="0" parTransId="{81FE7DB1-4BFC-4407-80A9-E5514E94C61D}" sibTransId="{4B66B839-1910-459B-92B2-14846EBA7A70}"/>
    <dgm:cxn modelId="{C6E7222A-5F84-456A-9806-D51868FAF8A9}" srcId="{3C67E77D-62FA-499D-B5E6-E79A091C5267}" destId="{D6510970-8F9C-4B45-A0F3-6ACB9AA76D40}" srcOrd="0" destOrd="0" parTransId="{7A9FC291-2B6A-4475-8B09-917F9F09E3AB}" sibTransId="{4B87F32C-3630-48F2-9114-4262C0BEEA9E}"/>
    <dgm:cxn modelId="{102D6D4D-90C9-40F4-A001-35DCC329B127}" srcId="{90119837-5B71-4D44-BB01-DB0B084933C8}" destId="{CC6B7442-0B72-4EF2-9F13-1325B51AFF9F}" srcOrd="2" destOrd="0" parTransId="{E3D139E0-5DC2-4F8E-9F8F-B3F0EBCD4689}" sibTransId="{FF80E1BA-0D6F-4EE8-9640-892A5897DBCD}"/>
    <dgm:cxn modelId="{E2EE33AC-3CDB-41AB-99D0-EE89822B0377}" type="presOf" srcId="{90119837-5B71-4D44-BB01-DB0B084933C8}" destId="{ED5DCCC5-BCA8-4491-AA37-BAF153ECA184}" srcOrd="0" destOrd="0" presId="urn:microsoft.com/office/officeart/2005/8/layout/vList2"/>
    <dgm:cxn modelId="{44946EF3-425E-42C8-A6FB-ABA83804B586}" type="presOf" srcId="{D6510970-8F9C-4B45-A0F3-6ACB9AA76D40}" destId="{782956A5-ADC8-4959-B856-589B9D9B9635}" srcOrd="0" destOrd="0" presId="urn:microsoft.com/office/officeart/2005/8/layout/vList2"/>
    <dgm:cxn modelId="{F3770B74-60B7-438A-9C14-87FF95D04624}" type="presOf" srcId="{FE0A3CAE-D039-42F2-AF12-1E6F6793A633}" destId="{08B7B17B-8600-44B0-B235-389E5D71D804}" srcOrd="0" destOrd="0" presId="urn:microsoft.com/office/officeart/2005/8/layout/vList2"/>
    <dgm:cxn modelId="{80D369CF-62F1-4541-AEE2-AB29E5A204FB}" type="presOf" srcId="{3C67E77D-62FA-499D-B5E6-E79A091C5267}" destId="{81203336-F3DE-4B3A-BCF4-0F68C23AC2BB}" srcOrd="0" destOrd="0" presId="urn:microsoft.com/office/officeart/2005/8/layout/vList2"/>
    <dgm:cxn modelId="{8ED8745E-70AE-4940-BBB9-FB6376BDA0D9}" type="presParOf" srcId="{ED5DCCC5-BCA8-4491-AA37-BAF153ECA184}" destId="{A9DD881E-A532-414B-870C-8ADE2076F78C}" srcOrd="0" destOrd="0" presId="urn:microsoft.com/office/officeart/2005/8/layout/vList2"/>
    <dgm:cxn modelId="{31CF7A1A-6E4D-4D10-861C-4FF0D37EB7F8}" type="presParOf" srcId="{ED5DCCC5-BCA8-4491-AA37-BAF153ECA184}" destId="{CD5F6E02-AD43-4E7A-935B-DDF5D6C74800}" srcOrd="1" destOrd="0" presId="urn:microsoft.com/office/officeart/2005/8/layout/vList2"/>
    <dgm:cxn modelId="{9126909B-F016-45D1-8092-6C3135AB4C8A}" type="presParOf" srcId="{ED5DCCC5-BCA8-4491-AA37-BAF153ECA184}" destId="{81203336-F3DE-4B3A-BCF4-0F68C23AC2BB}" srcOrd="2" destOrd="0" presId="urn:microsoft.com/office/officeart/2005/8/layout/vList2"/>
    <dgm:cxn modelId="{730D2F2D-B4CA-4D4B-834E-CF6050C80AD0}" type="presParOf" srcId="{ED5DCCC5-BCA8-4491-AA37-BAF153ECA184}" destId="{782956A5-ADC8-4959-B856-589B9D9B9635}" srcOrd="3" destOrd="0" presId="urn:microsoft.com/office/officeart/2005/8/layout/vList2"/>
    <dgm:cxn modelId="{4902803D-CBF9-4D0B-9ABD-A3F2B1110870}" type="presParOf" srcId="{ED5DCCC5-BCA8-4491-AA37-BAF153ECA184}" destId="{D64CB5D5-837D-47FC-9E42-A26D800BC695}" srcOrd="4" destOrd="0" presId="urn:microsoft.com/office/officeart/2005/8/layout/vList2"/>
    <dgm:cxn modelId="{23FA2328-0584-487D-931D-ED8370AFC6E0}" type="presParOf" srcId="{ED5DCCC5-BCA8-4491-AA37-BAF153ECA184}" destId="{08B7B17B-8600-44B0-B235-389E5D71D80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D881E-A532-414B-870C-8ADE2076F78C}">
      <dsp:nvSpPr>
        <dsp:cNvPr id="0" name=""/>
        <dsp:cNvSpPr/>
      </dsp:nvSpPr>
      <dsp:spPr>
        <a:xfrm>
          <a:off x="0" y="14100"/>
          <a:ext cx="4419600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Group A</a:t>
          </a:r>
          <a:endParaRPr lang="en-US" sz="3000" kern="1200" dirty="0"/>
        </a:p>
      </dsp:txBody>
      <dsp:txXfrm>
        <a:off x="35125" y="49225"/>
        <a:ext cx="4349350" cy="649299"/>
      </dsp:txXfrm>
    </dsp:sp>
    <dsp:sp modelId="{CD5F6E02-AD43-4E7A-935B-DDF5D6C74800}">
      <dsp:nvSpPr>
        <dsp:cNvPr id="0" name=""/>
        <dsp:cNvSpPr/>
      </dsp:nvSpPr>
      <dsp:spPr>
        <a:xfrm>
          <a:off x="0" y="733650"/>
          <a:ext cx="441960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/>
            <a:t>Task 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/>
            <a:t>Task 2</a:t>
          </a:r>
        </a:p>
      </dsp:txBody>
      <dsp:txXfrm>
        <a:off x="0" y="733650"/>
        <a:ext cx="4419600" cy="791774"/>
      </dsp:txXfrm>
    </dsp:sp>
    <dsp:sp modelId="{81203336-F3DE-4B3A-BCF4-0F68C23AC2BB}">
      <dsp:nvSpPr>
        <dsp:cNvPr id="0" name=""/>
        <dsp:cNvSpPr/>
      </dsp:nvSpPr>
      <dsp:spPr>
        <a:xfrm>
          <a:off x="0" y="1525425"/>
          <a:ext cx="4419600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Group B</a:t>
          </a:r>
        </a:p>
      </dsp:txBody>
      <dsp:txXfrm>
        <a:off x="35125" y="1560550"/>
        <a:ext cx="4349350" cy="649299"/>
      </dsp:txXfrm>
    </dsp:sp>
    <dsp:sp modelId="{782956A5-ADC8-4959-B856-589B9D9B9635}">
      <dsp:nvSpPr>
        <dsp:cNvPr id="0" name=""/>
        <dsp:cNvSpPr/>
      </dsp:nvSpPr>
      <dsp:spPr>
        <a:xfrm>
          <a:off x="0" y="2244975"/>
          <a:ext cx="441960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/>
            <a:t>Task 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/>
            <a:t>Task 2</a:t>
          </a:r>
        </a:p>
      </dsp:txBody>
      <dsp:txXfrm>
        <a:off x="0" y="2244975"/>
        <a:ext cx="4419600" cy="791774"/>
      </dsp:txXfrm>
    </dsp:sp>
    <dsp:sp modelId="{D64CB5D5-837D-47FC-9E42-A26D800BC695}">
      <dsp:nvSpPr>
        <dsp:cNvPr id="0" name=""/>
        <dsp:cNvSpPr/>
      </dsp:nvSpPr>
      <dsp:spPr>
        <a:xfrm>
          <a:off x="0" y="3036749"/>
          <a:ext cx="4419600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Group C</a:t>
          </a:r>
        </a:p>
      </dsp:txBody>
      <dsp:txXfrm>
        <a:off x="35125" y="3071874"/>
        <a:ext cx="4349350" cy="649299"/>
      </dsp:txXfrm>
    </dsp:sp>
    <dsp:sp modelId="{08B7B17B-8600-44B0-B235-389E5D71D804}">
      <dsp:nvSpPr>
        <dsp:cNvPr id="0" name=""/>
        <dsp:cNvSpPr/>
      </dsp:nvSpPr>
      <dsp:spPr>
        <a:xfrm>
          <a:off x="0" y="3756300"/>
          <a:ext cx="4419600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/>
            <a:t>Task 1</a:t>
          </a:r>
        </a:p>
      </dsp:txBody>
      <dsp:txXfrm>
        <a:off x="0" y="3756300"/>
        <a:ext cx="4419600" cy="496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10/27/2017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10/27/2017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10/27/2017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10/27/2017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10/27/2017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Prediction </a:t>
            </a:r>
            <a:r>
              <a:rPr lang="en-US" altLang="zh-CN" dirty="0" smtClean="0">
                <a:latin typeface="Comic Sans MS" panose="030F0702030302020204" pitchFamily="66" charset="0"/>
              </a:rPr>
              <a:t>models on diamond price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229200"/>
            <a:ext cx="9143999" cy="1069675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							</a:t>
            </a:r>
            <a:r>
              <a:rPr lang="en-US" altLang="zh-CN" dirty="0" err="1" smtClean="0">
                <a:latin typeface="Comic Sans MS" panose="030F0702030302020204" pitchFamily="66" charset="0"/>
              </a:rPr>
              <a:t>Zhenming</a:t>
            </a:r>
            <a:r>
              <a:rPr lang="en-US" altLang="zh-CN" dirty="0" smtClean="0">
                <a:latin typeface="Comic Sans MS" panose="030F0702030302020204" pitchFamily="66" charset="0"/>
              </a:rPr>
              <a:t> Yang</a:t>
            </a: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							932784300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1572450"/>
            <a:ext cx="9396534" cy="5285550"/>
          </a:xfrm>
        </p:spPr>
      </p:pic>
    </p:spTree>
    <p:extLst>
      <p:ext uri="{BB962C8B-B14F-4D97-AF65-F5344CB8AC3E}">
        <p14:creationId xmlns:p14="http://schemas.microsoft.com/office/powerpoint/2010/main" val="295109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1556792"/>
            <a:ext cx="7848872" cy="5232581"/>
          </a:xfrm>
        </p:spPr>
      </p:pic>
    </p:spTree>
    <p:extLst>
      <p:ext uri="{BB962C8B-B14F-4D97-AF65-F5344CB8AC3E}">
        <p14:creationId xmlns:p14="http://schemas.microsoft.com/office/powerpoint/2010/main" val="276251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136" y="1574338"/>
            <a:ext cx="7873516" cy="5249010"/>
          </a:xfr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1574337"/>
            <a:ext cx="7873516" cy="524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9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Log10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In statistic, normal distribution is ideal and balanced is the least requirement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Most of data in real world follow the skewed distribution</a:t>
            </a:r>
          </a:p>
          <a:p>
            <a:pPr lvl="1"/>
            <a:r>
              <a:rPr lang="en-US" altLang="zh-CN" dirty="0">
                <a:latin typeface="Comic Sans MS" panose="030F0702030302020204" pitchFamily="66" charset="0"/>
              </a:rPr>
              <a:t>One method </a:t>
            </a:r>
            <a:r>
              <a:rPr lang="en-US" altLang="zh-CN" dirty="0" smtClean="0">
                <a:latin typeface="Comic Sans MS" panose="030F0702030302020204" pitchFamily="66" charset="0"/>
              </a:rPr>
              <a:t>to transform skewed distribution (Normality transform, Homogeneous transform  and Inverse transform etc.)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Let the variance is constant, which volatility is relatively stable</a:t>
            </a: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25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55" y="1608990"/>
            <a:ext cx="7873516" cy="5249010"/>
          </a:xfrm>
        </p:spPr>
      </p:pic>
    </p:spTree>
    <p:extLst>
      <p:ext uri="{BB962C8B-B14F-4D97-AF65-F5344CB8AC3E}">
        <p14:creationId xmlns:p14="http://schemas.microsoft.com/office/powerpoint/2010/main" val="26978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55" y="1589854"/>
            <a:ext cx="7873516" cy="5249011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565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55" y="1578968"/>
            <a:ext cx="7873516" cy="5249011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02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999" y="1580502"/>
            <a:ext cx="7864827" cy="5243218"/>
          </a:xfrm>
        </p:spPr>
      </p:pic>
    </p:spTree>
    <p:extLst>
      <p:ext uri="{BB962C8B-B14F-4D97-AF65-F5344CB8AC3E}">
        <p14:creationId xmlns:p14="http://schemas.microsoft.com/office/powerpoint/2010/main" val="376665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61" y="1593235"/>
            <a:ext cx="7858304" cy="5238869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27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61" y="1619131"/>
            <a:ext cx="7858304" cy="5238869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93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Project description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Final project of CS 540 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Finished with R language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Combined with crawler and data analysis</a:t>
            </a: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Accelerated by parallel programming</a:t>
            </a:r>
            <a:endParaRPr lang="en-US" dirty="0" smtClean="0">
              <a:latin typeface="Comic Sans MS" panose="030F0702030302020204" pitchFamily="66" charset="0"/>
            </a:endParaRP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Compare </a:t>
            </a:r>
            <a:r>
              <a:rPr lang="en-US" dirty="0" smtClean="0">
                <a:latin typeface="Comic Sans MS" panose="030F0702030302020204" pitchFamily="66" charset="0"/>
              </a:rPr>
              <a:t>four machine learning models</a:t>
            </a:r>
          </a:p>
          <a:p>
            <a:r>
              <a:rPr lang="en-US" altLang="zh-CN" dirty="0" err="1" smtClean="0">
                <a:latin typeface="Comic Sans MS" panose="030F0702030302020204" pitchFamily="66" charset="0"/>
              </a:rPr>
              <a:t>Rshiny</a:t>
            </a:r>
            <a:r>
              <a:rPr lang="en-US" altLang="zh-CN" dirty="0" smtClean="0">
                <a:latin typeface="Comic Sans MS" panose="030F0702030302020204" pitchFamily="66" charset="0"/>
              </a:rPr>
              <a:t> used for predictions</a:t>
            </a:r>
            <a:endParaRPr lang="en-US" dirty="0" smtClean="0">
              <a:latin typeface="Comic Sans MS" panose="030F0702030302020204" pitchFamily="66" charset="0"/>
            </a:endParaRPr>
          </a:p>
          <a:p>
            <a:endParaRPr lang="en-US" dirty="0" smtClean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Model 1 : Multilinear regression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522414" y="1905000"/>
            <a:ext cx="10116614" cy="426720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Basic model: lm1=lm(price~., data=train</a:t>
            </a:r>
            <a:r>
              <a:rPr lang="en-US" altLang="zh-CN" dirty="0">
                <a:latin typeface="Comic Sans MS" panose="030F0702030302020204" pitchFamily="66" charset="0"/>
              </a:rPr>
              <a:t>)</a:t>
            </a:r>
            <a:endParaRPr lang="en-US" altLang="zh-CN" dirty="0" smtClean="0">
              <a:latin typeface="Comic Sans MS" panose="030F0702030302020204" pitchFamily="66" charset="0"/>
            </a:endParaRP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)</a:t>
            </a:r>
          </a:p>
          <a:p>
            <a:pPr marL="0" indent="0">
              <a:buNone/>
            </a:pPr>
            <a:endParaRPr lang="en-US" altLang="zh-CN" dirty="0" smtClean="0">
              <a:latin typeface="Comic Sans MS" panose="030F0702030302020204" pitchFamily="66" charset="0"/>
            </a:endParaRP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Optimized model: lm2=lm(I(log10(price)~I(carat)^(1/3))+</a:t>
            </a:r>
            <a:r>
              <a:rPr lang="en-US" altLang="zh-CN" dirty="0" err="1" smtClean="0">
                <a:latin typeface="Comic Sans MS" panose="030F0702030302020204" pitchFamily="66" charset="0"/>
              </a:rPr>
              <a:t>carat+cut+clarity+color+cert+table+depth+x+y+z</a:t>
            </a:r>
            <a:r>
              <a:rPr lang="en-US" altLang="zh-CN" dirty="0" smtClean="0">
                <a:latin typeface="Comic Sans MS" panose="030F0702030302020204" pitchFamily="66" charset="0"/>
              </a:rPr>
              <a:t> +x*y*</a:t>
            </a:r>
            <a:r>
              <a:rPr lang="en-US" altLang="zh-CN" dirty="0" err="1" smtClean="0">
                <a:latin typeface="Comic Sans MS" panose="030F0702030302020204" pitchFamily="66" charset="0"/>
              </a:rPr>
              <a:t>z+I</a:t>
            </a:r>
            <a:r>
              <a:rPr lang="en-US" altLang="zh-CN" dirty="0" smtClean="0">
                <a:latin typeface="Comic Sans MS" panose="030F0702030302020204" pitchFamily="66" charset="0"/>
              </a:rPr>
              <a:t>((x*y*z)^(1/3s</a:t>
            </a:r>
            <a:r>
              <a:rPr lang="en-US" altLang="zh-CN" smtClean="0">
                <a:latin typeface="Comic Sans MS" panose="030F0702030302020204" pitchFamily="66" charset="0"/>
              </a:rPr>
              <a:t>)),data=train)</a:t>
            </a:r>
            <a:endParaRPr lang="en-US" altLang="zh-CN" dirty="0">
              <a:latin typeface="Comic Sans MS" panose="030F0702030302020204" pitchFamily="66" charset="0"/>
            </a:endParaRPr>
          </a:p>
          <a:p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5" name="Content Placeholder 9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36" y="2420888"/>
            <a:ext cx="8276750" cy="1080120"/>
          </a:xfrm>
          <a:prstGeom prst="rect">
            <a:avLst/>
          </a:prstGeom>
        </p:spPr>
      </p:pic>
      <p:pic>
        <p:nvPicPr>
          <p:cNvPr id="6" name="Content Placeholder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36" y="4869160"/>
            <a:ext cx="8290172" cy="113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9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Model 2 : Regression tree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522414" y="1905000"/>
            <a:ext cx="10116614" cy="426720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Basic model: lm1=lm(price~., data=train</a:t>
            </a:r>
            <a:r>
              <a:rPr lang="en-US" altLang="zh-CN" dirty="0">
                <a:latin typeface="Comic Sans MS" panose="030F0702030302020204" pitchFamily="66" charset="0"/>
              </a:rPr>
              <a:t>)</a:t>
            </a:r>
            <a:endParaRPr lang="en-US" altLang="zh-CN" dirty="0" smtClean="0">
              <a:latin typeface="Comic Sans MS" panose="030F0702030302020204" pitchFamily="66" charset="0"/>
            </a:endParaRP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)</a:t>
            </a:r>
          </a:p>
          <a:p>
            <a:pPr marL="0" indent="0">
              <a:buNone/>
            </a:pPr>
            <a:endParaRPr lang="en-US" altLang="zh-CN" dirty="0" smtClean="0">
              <a:latin typeface="Comic Sans MS" panose="030F0702030302020204" pitchFamily="66" charset="0"/>
            </a:endParaRP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Optimized model: lm2=lm(I(log10(price)~I(carat)^(1/3))+</a:t>
            </a:r>
            <a:r>
              <a:rPr lang="en-US" altLang="zh-CN" dirty="0" err="1" smtClean="0">
                <a:latin typeface="Comic Sans MS" panose="030F0702030302020204" pitchFamily="66" charset="0"/>
              </a:rPr>
              <a:t>carat+cut+clarity+color+cert+table+depth+x+y+z</a:t>
            </a:r>
            <a:r>
              <a:rPr lang="en-US" altLang="zh-CN" dirty="0" smtClean="0">
                <a:latin typeface="Comic Sans MS" panose="030F0702030302020204" pitchFamily="66" charset="0"/>
              </a:rPr>
              <a:t> +x*y*</a:t>
            </a:r>
            <a:r>
              <a:rPr lang="en-US" altLang="zh-CN" dirty="0" err="1" smtClean="0">
                <a:latin typeface="Comic Sans MS" panose="030F0702030302020204" pitchFamily="66" charset="0"/>
              </a:rPr>
              <a:t>z+I</a:t>
            </a:r>
            <a:r>
              <a:rPr lang="en-US" altLang="zh-CN" dirty="0" smtClean="0">
                <a:latin typeface="Comic Sans MS" panose="030F0702030302020204" pitchFamily="66" charset="0"/>
              </a:rPr>
              <a:t>((x*y*z)^(1/3s)))</a:t>
            </a:r>
            <a:endParaRPr lang="en-US" altLang="zh-CN" dirty="0">
              <a:latin typeface="Comic Sans MS" panose="030F0702030302020204" pitchFamily="66" charset="0"/>
            </a:endParaRPr>
          </a:p>
          <a:p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5" name="Content Placeholder 9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36" y="2420888"/>
            <a:ext cx="8276750" cy="1080120"/>
          </a:xfrm>
          <a:prstGeom prst="rect">
            <a:avLst/>
          </a:prstGeom>
        </p:spPr>
      </p:pic>
      <p:pic>
        <p:nvPicPr>
          <p:cNvPr id="6" name="Content Placeholder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36" y="4869160"/>
            <a:ext cx="8290172" cy="113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3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Model 2 : Regression tree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522414" y="1905000"/>
            <a:ext cx="10116614" cy="426720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Basic model: lm1=lm(price~., data=train</a:t>
            </a:r>
            <a:r>
              <a:rPr lang="en-US" altLang="zh-CN" dirty="0">
                <a:latin typeface="Comic Sans MS" panose="030F0702030302020204" pitchFamily="66" charset="0"/>
              </a:rPr>
              <a:t>)</a:t>
            </a:r>
            <a:endParaRPr lang="en-US" altLang="zh-CN" dirty="0" smtClean="0">
              <a:latin typeface="Comic Sans MS" panose="030F0702030302020204" pitchFamily="66" charset="0"/>
            </a:endParaRP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)</a:t>
            </a:r>
          </a:p>
          <a:p>
            <a:pPr marL="0" indent="0">
              <a:buNone/>
            </a:pPr>
            <a:endParaRPr lang="en-US" altLang="zh-CN" dirty="0" smtClean="0">
              <a:latin typeface="Comic Sans MS" panose="030F0702030302020204" pitchFamily="66" charset="0"/>
            </a:endParaRP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Optimized model: lm2=lm(I(log10(price)~I(carat)^(1/3))+</a:t>
            </a:r>
            <a:r>
              <a:rPr lang="en-US" altLang="zh-CN" dirty="0" err="1" smtClean="0">
                <a:latin typeface="Comic Sans MS" panose="030F0702030302020204" pitchFamily="66" charset="0"/>
              </a:rPr>
              <a:t>carat+cut+clarity+color+cert+table+depth+x+y+z</a:t>
            </a:r>
            <a:r>
              <a:rPr lang="en-US" altLang="zh-CN" dirty="0" smtClean="0">
                <a:latin typeface="Comic Sans MS" panose="030F0702030302020204" pitchFamily="66" charset="0"/>
              </a:rPr>
              <a:t> +x*y*</a:t>
            </a:r>
            <a:r>
              <a:rPr lang="en-US" altLang="zh-CN" dirty="0" err="1" smtClean="0">
                <a:latin typeface="Comic Sans MS" panose="030F0702030302020204" pitchFamily="66" charset="0"/>
              </a:rPr>
              <a:t>z+I</a:t>
            </a:r>
            <a:r>
              <a:rPr lang="en-US" altLang="zh-CN" dirty="0" smtClean="0">
                <a:latin typeface="Comic Sans MS" panose="030F0702030302020204" pitchFamily="66" charset="0"/>
              </a:rPr>
              <a:t>((x*y*z)^(1/3s)))</a:t>
            </a:r>
            <a:endParaRPr lang="en-US" altLang="zh-CN" dirty="0">
              <a:latin typeface="Comic Sans MS" panose="030F0702030302020204" pitchFamily="66" charset="0"/>
            </a:endParaRPr>
          </a:p>
          <a:p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5" name="Content Placeholder 9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36" y="2420888"/>
            <a:ext cx="8276750" cy="1080120"/>
          </a:xfrm>
          <a:prstGeom prst="rect">
            <a:avLst/>
          </a:prstGeom>
        </p:spPr>
      </p:pic>
      <p:pic>
        <p:nvPicPr>
          <p:cNvPr id="6" name="Content Placeholder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36" y="4869160"/>
            <a:ext cx="8290172" cy="113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7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84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Layout with Table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26981132"/>
              </p:ext>
            </p:extLst>
          </p:nvPr>
        </p:nvGraphicFramePr>
        <p:xfrm>
          <a:off x="6246813" y="1905000"/>
          <a:ext cx="4419600" cy="20574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</a:t>
                      </a:r>
                      <a:r>
                        <a:rPr lang="en-US" baseline="0" dirty="0"/>
                        <a:t> B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Layout with SmartArt</a:t>
            </a:r>
          </a:p>
        </p:txBody>
      </p:sp>
      <p:graphicFrame>
        <p:nvGraphicFramePr>
          <p:cNvPr id="4" name="Content Placeholder 3" descr="Vertical bullet list showing 3 groups arranged one below the other and bullet points are present under each group.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46620342"/>
              </p:ext>
            </p:extLst>
          </p:nvPr>
        </p:nvGraphicFramePr>
        <p:xfrm>
          <a:off x="1522413" y="1905000"/>
          <a:ext cx="44196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</p:spTree>
    <p:extLst>
      <p:ext uri="{BB962C8B-B14F-4D97-AF65-F5344CB8AC3E}">
        <p14:creationId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- 3</a:t>
            </a:r>
          </a:p>
        </p:txBody>
      </p:sp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0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knowledge about diamond dataset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2414" y="1905000"/>
            <a:ext cx="4788022" cy="426720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11 properties for one diamond: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Price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Table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Depth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X,Y,Z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Cert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Carat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Clarity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Color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Cut</a:t>
            </a: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45121" y="4077072"/>
            <a:ext cx="1008112" cy="1440160"/>
          </a:xfrm>
          <a:prstGeom prst="roundRect">
            <a:avLst/>
          </a:prstGeom>
          <a:noFill/>
          <a:ln w="28575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41" y="2800350"/>
            <a:ext cx="4381500" cy="2476500"/>
          </a:xfrm>
          <a:prstGeom prst="rect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>
          <a:xfrm>
            <a:off x="6310436" y="1905000"/>
            <a:ext cx="4788022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omic Sans MS" panose="030F0702030302020204" pitchFamily="66" charset="0"/>
              </a:rPr>
              <a:t> </a:t>
            </a: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- 5</a:t>
            </a:r>
          </a:p>
        </p:txBody>
      </p:sp>
      <p:sp>
        <p:nvSpPr>
          <p:cNvPr id="6" name="Picture Placeholder 5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Layout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knowledge about diamond dataset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2414" y="1905000"/>
            <a:ext cx="4788022" cy="426720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11 properties for one diamond: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Price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Table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Depth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X,Y,Z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Cert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Carat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Clarity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Color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Cut</a:t>
            </a: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10436" y="1905000"/>
            <a:ext cx="4788022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omic Sans MS" panose="030F0702030302020204" pitchFamily="66" charset="0"/>
              </a:rPr>
              <a:t> Cert</a:t>
            </a:r>
          </a:p>
          <a:p>
            <a:pPr lvl="1"/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zh-CN" dirty="0" smtClean="0">
              <a:latin typeface="Comic Sans MS" panose="030F0702030302020204" pitchFamily="66" charset="0"/>
            </a:endParaRP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560" y="2554354"/>
            <a:ext cx="1152128" cy="12350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375" y="4015392"/>
            <a:ext cx="2624750" cy="122081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792" y="2554354"/>
            <a:ext cx="1244666" cy="12350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581" y="5596066"/>
            <a:ext cx="2152650" cy="8763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135" y="5566219"/>
            <a:ext cx="3119981" cy="9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5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knowledge about diamond dataset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2414" y="1905000"/>
            <a:ext cx="4788022" cy="426720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11 properties for one diamond: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Price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Table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Depth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X,Y,Z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Cert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Carat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Clarity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Color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Cut</a:t>
            </a: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10436" y="1905000"/>
            <a:ext cx="4788022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omic Sans MS" panose="030F0702030302020204" pitchFamily="66" charset="0"/>
              </a:rPr>
              <a:t> Clarity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Refers to the absence of these inclusions and blemishes.</a:t>
            </a:r>
          </a:p>
          <a:p>
            <a:pPr lvl="1"/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endParaRPr lang="en-US" altLang="zh-CN" dirty="0" smtClean="0">
              <a:latin typeface="Comic Sans MS" panose="030F0702030302020204" pitchFamily="66" charset="0"/>
            </a:endParaRPr>
          </a:p>
          <a:p>
            <a:pPr lvl="1"/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zh-CN" dirty="0" smtClean="0">
              <a:latin typeface="Comic Sans MS" panose="030F0702030302020204" pitchFamily="66" charset="0"/>
            </a:endParaRP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1028" name="Picture 4" descr="GIA Clarity Diagram Examp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142" y="3285766"/>
            <a:ext cx="4788022" cy="15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gia.edu/images/GIAClarityScale_2014_636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820" y="5013176"/>
            <a:ext cx="526666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88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knowledge about diamond dataset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2414" y="1905000"/>
            <a:ext cx="4788022" cy="426720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11 properties for one diamond: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Price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Table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Depth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X,Y,Z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Cert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Carat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Clarity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Color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Cut</a:t>
            </a: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10436" y="1905000"/>
            <a:ext cx="4788022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omic Sans MS" panose="030F0702030302020204" pitchFamily="66" charset="0"/>
              </a:rPr>
              <a:t> Color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Is what you cannot see. Diamonds are valued by how closely the approach colorlessness.</a:t>
            </a:r>
          </a:p>
          <a:p>
            <a:pPr lvl="1"/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endParaRPr lang="en-US" altLang="zh-CN" dirty="0" smtClean="0">
              <a:latin typeface="Comic Sans MS" panose="030F0702030302020204" pitchFamily="66" charset="0"/>
            </a:endParaRPr>
          </a:p>
          <a:p>
            <a:pPr lvl="1"/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zh-CN" dirty="0" smtClean="0">
              <a:latin typeface="Comic Sans MS" panose="030F0702030302020204" pitchFamily="66" charset="0"/>
            </a:endParaRP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1028" name="Picture 4" descr="GIA Clarity Diagram Examp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143" y="3285766"/>
            <a:ext cx="4788022" cy="15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IA D-to-Z Color Examp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141" y="3285766"/>
            <a:ext cx="4788024" cy="15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gia.edu/images/GIAColorScale_2014_636x2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820" y="5013176"/>
            <a:ext cx="526666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30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knowledge about diamond dataset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0090" y="1905000"/>
            <a:ext cx="4788022" cy="426720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11 properties for one diamond: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Price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Table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Depth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X,Y,Z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Cert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Carat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Clarity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Color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Cut</a:t>
            </a: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10436" y="1905000"/>
            <a:ext cx="4788022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omic Sans MS" panose="030F0702030302020204" pitchFamily="66" charset="0"/>
              </a:rPr>
              <a:t> Cut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Is the factor that fuels a diamonds' fire sparkle and brilliance.</a:t>
            </a:r>
          </a:p>
          <a:p>
            <a:pPr lvl="1"/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endParaRPr lang="en-US" altLang="zh-CN" dirty="0" smtClean="0">
              <a:latin typeface="Comic Sans MS" panose="030F0702030302020204" pitchFamily="66" charset="0"/>
            </a:endParaRPr>
          </a:p>
          <a:p>
            <a:pPr lvl="1"/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zh-CN" dirty="0" smtClean="0">
              <a:latin typeface="Comic Sans MS" panose="030F0702030302020204" pitchFamily="66" charset="0"/>
            </a:endParaRP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3074" name="Picture 2" descr="https://www.gia.edu/images/CutAnatomyDiagram-636x35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8" y="3284984"/>
            <a:ext cx="6057900" cy="340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785" y="4221088"/>
            <a:ext cx="60579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4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Source of data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All data from diamond search engine</a:t>
            </a:r>
          </a:p>
          <a:p>
            <a:pPr lvl="1"/>
            <a:r>
              <a:rPr lang="en-US" altLang="zh-CN" dirty="0">
                <a:latin typeface="Comic Sans MS" panose="030F0702030302020204" pitchFamily="66" charset="0"/>
              </a:rPr>
              <a:t>http://</a:t>
            </a:r>
            <a:r>
              <a:rPr lang="en-US" altLang="zh-CN" dirty="0" smtClean="0">
                <a:latin typeface="Comic Sans MS" panose="030F0702030302020204" pitchFamily="66" charset="0"/>
              </a:rPr>
              <a:t>www.diamondse.info/diamond-prices.asp</a:t>
            </a:r>
            <a:endParaRPr lang="en-US" dirty="0" smtClean="0">
              <a:latin typeface="Comic Sans MS" panose="030F0702030302020204" pitchFamily="66" charset="0"/>
            </a:endParaRP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Analysis and </a:t>
            </a:r>
            <a:r>
              <a:rPr lang="en-US" altLang="zh-CN" dirty="0">
                <a:latin typeface="Comic Sans MS" panose="030F0702030302020204" pitchFamily="66" charset="0"/>
              </a:rPr>
              <a:t>c</a:t>
            </a:r>
            <a:r>
              <a:rPr lang="en-US" dirty="0" smtClean="0">
                <a:latin typeface="Comic Sans MS" panose="030F0702030302020204" pitchFamily="66" charset="0"/>
              </a:rPr>
              <a:t>ollected with R crawler- </a:t>
            </a:r>
            <a:r>
              <a:rPr lang="en-US" dirty="0" err="1" smtClean="0">
                <a:latin typeface="Comic Sans MS" panose="030F0702030302020204" pitchFamily="66" charset="0"/>
              </a:rPr>
              <a:t>rverst</a:t>
            </a:r>
            <a:endParaRPr lang="en-US" dirty="0" smtClean="0">
              <a:latin typeface="Comic Sans MS" panose="030F0702030302020204" pitchFamily="66" charset="0"/>
            </a:endParaRPr>
          </a:p>
          <a:p>
            <a:r>
              <a:rPr lang="en-US" altLang="zh-CN" dirty="0">
                <a:latin typeface="Comic Sans MS" panose="030F0702030302020204" pitchFamily="66" charset="0"/>
              </a:rPr>
              <a:t>More than 500000 round diamonds info collected</a:t>
            </a:r>
            <a:endParaRPr lang="en-US" dirty="0" smtClean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44" y="3933056"/>
            <a:ext cx="5958706" cy="264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3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Source of data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Separate measurements in to x, y, z.</a:t>
            </a: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Omit NA and 0 values. 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Shape: Round</a:t>
            </a:r>
          </a:p>
          <a:p>
            <a:pPr lvl="1"/>
            <a:r>
              <a:rPr lang="en-US" dirty="0" smtClean="0">
                <a:latin typeface="Comic Sans MS" panose="030F0702030302020204" pitchFamily="66" charset="0"/>
              </a:rPr>
              <a:t>Cut: 3 grades ( Good, </a:t>
            </a:r>
            <a:r>
              <a:rPr lang="en-US" dirty="0" err="1" smtClean="0">
                <a:latin typeface="Comic Sans MS" panose="030F0702030302020204" pitchFamily="66" charset="0"/>
              </a:rPr>
              <a:t>V.Good</a:t>
            </a:r>
            <a:r>
              <a:rPr lang="en-US" dirty="0" smtClean="0">
                <a:latin typeface="Comic Sans MS" panose="030F0702030302020204" pitchFamily="66" charset="0"/>
              </a:rPr>
              <a:t>, Ideal)</a:t>
            </a:r>
          </a:p>
          <a:p>
            <a:pPr lvl="1"/>
            <a:r>
              <a:rPr lang="en-US" dirty="0" smtClean="0">
                <a:latin typeface="Comic Sans MS" panose="030F0702030302020204" pitchFamily="66" charset="0"/>
              </a:rPr>
              <a:t>Color: 9 grades (D</a:t>
            </a:r>
            <a:r>
              <a:rPr lang="en-US" altLang="zh-CN" dirty="0" smtClean="0">
                <a:latin typeface="Comic Sans MS" panose="030F0702030302020204" pitchFamily="66" charset="0"/>
              </a:rPr>
              <a:t>,E,F,G,H,I,J,K, L</a:t>
            </a:r>
            <a:r>
              <a:rPr lang="en-US" dirty="0" smtClean="0">
                <a:latin typeface="Comic Sans MS" panose="030F0702030302020204" pitchFamily="66" charset="0"/>
              </a:rPr>
              <a:t>)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Clarity 10 (FL,IF,VVS1,VVS2,VS1,VS2,SI1,SI2,I1,I2)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Cert </a:t>
            </a:r>
            <a:r>
              <a:rPr lang="en-US" altLang="zh-CN" dirty="0" smtClean="0">
                <a:latin typeface="Comic Sans MS" panose="030F0702030302020204" pitchFamily="66" charset="0"/>
              </a:rPr>
              <a:t>9</a:t>
            </a:r>
            <a:r>
              <a:rPr lang="en-US" altLang="zh-CN" dirty="0" smtClean="0">
                <a:latin typeface="Comic Sans MS" panose="030F0702030302020204" pitchFamily="66" charset="0"/>
              </a:rPr>
              <a:t> </a:t>
            </a:r>
            <a:r>
              <a:rPr lang="en-US" altLang="zh-CN" dirty="0" smtClean="0">
                <a:latin typeface="Comic Sans MS" panose="030F0702030302020204" pitchFamily="66" charset="0"/>
              </a:rPr>
              <a:t>grades( GIA, AGS, </a:t>
            </a:r>
            <a:r>
              <a:rPr lang="en-US" altLang="zh-CN" dirty="0" smtClean="0">
                <a:latin typeface="Comic Sans MS" panose="030F0702030302020204" pitchFamily="66" charset="0"/>
              </a:rPr>
              <a:t>EGL,IGI,HRD,EGL USA, EGL INIFI, EGL ISRAEL, </a:t>
            </a:r>
            <a:r>
              <a:rPr lang="en-US" altLang="zh-CN" dirty="0" smtClean="0">
                <a:latin typeface="Comic Sans MS" panose="030F0702030302020204" pitchFamily="66" charset="0"/>
              </a:rPr>
              <a:t>Others)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05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tf02804846</Template>
  <TotalTime>288</TotalTime>
  <Words>563</Words>
  <Application>Microsoft Office PowerPoint</Application>
  <PresentationFormat>自定义</PresentationFormat>
  <Paragraphs>164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华文楷体</vt:lpstr>
      <vt:lpstr>宋体</vt:lpstr>
      <vt:lpstr>Arial</vt:lpstr>
      <vt:lpstr>Comic Sans MS</vt:lpstr>
      <vt:lpstr>Consolas</vt:lpstr>
      <vt:lpstr>Corbel</vt:lpstr>
      <vt:lpstr>Chalkboard 16x9</vt:lpstr>
      <vt:lpstr>Prediction models on diamond price</vt:lpstr>
      <vt:lpstr>Project description</vt:lpstr>
      <vt:lpstr>Basic knowledge about diamond dataset</vt:lpstr>
      <vt:lpstr>Basic knowledge about diamond dataset</vt:lpstr>
      <vt:lpstr>Basic knowledge about diamond dataset</vt:lpstr>
      <vt:lpstr>Basic knowledge about diamond dataset</vt:lpstr>
      <vt:lpstr>Basic knowledge about diamond dataset</vt:lpstr>
      <vt:lpstr>Source of data</vt:lpstr>
      <vt:lpstr>Source of data</vt:lpstr>
      <vt:lpstr>First step: general analysis</vt:lpstr>
      <vt:lpstr>First step: general analysis</vt:lpstr>
      <vt:lpstr>First step: general analysis</vt:lpstr>
      <vt:lpstr>First step: general analysis</vt:lpstr>
      <vt:lpstr>First step: general analysis</vt:lpstr>
      <vt:lpstr>First step: general analysis</vt:lpstr>
      <vt:lpstr>First step: general analysis</vt:lpstr>
      <vt:lpstr>First step: general analysis</vt:lpstr>
      <vt:lpstr>First step: general analysis</vt:lpstr>
      <vt:lpstr>First step: general analysis</vt:lpstr>
      <vt:lpstr>Model 1 : Multilinear regression</vt:lpstr>
      <vt:lpstr>Model 2 : Regression tree</vt:lpstr>
      <vt:lpstr>Model 2 : Regression tree</vt:lpstr>
      <vt:lpstr>PowerPoint 演示文稿</vt:lpstr>
      <vt:lpstr>Two Content Layout with Table</vt:lpstr>
      <vt:lpstr>Two Content Layout with SmartArt</vt:lpstr>
      <vt:lpstr>Add a Slide Title - 2</vt:lpstr>
      <vt:lpstr>Add a Slide Title - 3</vt:lpstr>
      <vt:lpstr>PowerPoint 演示文稿</vt:lpstr>
      <vt:lpstr>Add a Slide Title - 4</vt:lpstr>
      <vt:lpstr>Add a Slide Title - 5</vt:lpstr>
      <vt:lpstr>Title Layout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yzm</dc:creator>
  <cp:lastModifiedBy>yzm</cp:lastModifiedBy>
  <cp:revision>206</cp:revision>
  <dcterms:created xsi:type="dcterms:W3CDTF">2017-10-27T06:02:38Z</dcterms:created>
  <dcterms:modified xsi:type="dcterms:W3CDTF">2017-10-28T06:48:08Z</dcterms:modified>
</cp:coreProperties>
</file>